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biologydictionary.net/wp-content/uploads/2016/11/Cell-membrane-detailed-diagram.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8915400" cy="1219200"/>
          </a:xfrm>
        </p:spPr>
        <p:txBody>
          <a:bodyPr>
            <a:normAutofit fontScale="90000"/>
          </a:bodyPr>
          <a:lstStyle/>
          <a:p>
            <a:pPr algn="ctr"/>
            <a:r>
              <a:rPr lang="en-US" dirty="0" smtClean="0"/>
              <a:t>Plasma membrane (PM); semi barrier</a:t>
            </a:r>
            <a:endParaRPr lang="en-IN" dirty="0"/>
          </a:p>
        </p:txBody>
      </p:sp>
      <p:sp>
        <p:nvSpPr>
          <p:cNvPr id="4" name="Subtitle 2"/>
          <p:cNvSpPr txBox="1">
            <a:spLocks noGrp="1"/>
          </p:cNvSpPr>
          <p:nvPr>
            <p:ph type="subTitle" idx="1"/>
          </p:nvPr>
        </p:nvSpPr>
        <p:spPr>
          <a:xfrm>
            <a:off x="2209800" y="3124200"/>
            <a:ext cx="6400800" cy="1752600"/>
          </a:xfrm>
          <a:prstGeom prst="rect">
            <a:avLst/>
          </a:prstGeom>
        </p:spPr>
        <p:txBody>
          <a:bodyPr>
            <a:no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90488" indent="19050" fontAlgn="auto">
              <a:spcBef>
                <a:spcPts val="400"/>
              </a:spcBef>
              <a:spcAft>
                <a:spcPts val="0"/>
              </a:spcAft>
              <a:buClr>
                <a:schemeClr val="accent1"/>
              </a:buClr>
              <a:buSzPct val="68000"/>
              <a:buFont typeface="Arial" pitchFamily="34" charset="0"/>
              <a:buNone/>
              <a:defRPr/>
            </a:pPr>
            <a:r>
              <a:rPr lang="en-US" sz="2400" b="1" kern="0" dirty="0" smtClean="0"/>
              <a:t>Ram Balak Mahto</a:t>
            </a:r>
          </a:p>
          <a:p>
            <a:pPr marL="90488" indent="19050" fontAlgn="auto">
              <a:spcBef>
                <a:spcPts val="400"/>
              </a:spcBef>
              <a:spcAft>
                <a:spcPts val="0"/>
              </a:spcAft>
              <a:buClr>
                <a:schemeClr val="accent1"/>
              </a:buClr>
              <a:buSzPct val="68000"/>
              <a:buFont typeface="Arial" pitchFamily="34" charset="0"/>
              <a:buNone/>
              <a:defRPr/>
            </a:pPr>
            <a:r>
              <a:rPr lang="en-US" sz="2400" b="1" kern="0" dirty="0" smtClean="0"/>
              <a:t>Guest faculty</a:t>
            </a:r>
          </a:p>
          <a:p>
            <a:pPr marL="90488" indent="19050" fontAlgn="auto">
              <a:spcBef>
                <a:spcPts val="400"/>
              </a:spcBef>
              <a:spcAft>
                <a:spcPts val="0"/>
              </a:spcAft>
              <a:buClr>
                <a:schemeClr val="accent1"/>
              </a:buClr>
              <a:buSzPct val="68000"/>
              <a:defRPr/>
            </a:pPr>
            <a:r>
              <a:rPr lang="en-US" sz="2400" b="1" kern="0" dirty="0" smtClean="0"/>
              <a:t>Department of Zoology </a:t>
            </a:r>
          </a:p>
          <a:p>
            <a:pPr marL="90488" indent="19050" fontAlgn="auto">
              <a:spcBef>
                <a:spcPts val="400"/>
              </a:spcBef>
              <a:spcAft>
                <a:spcPts val="0"/>
              </a:spcAft>
              <a:buClr>
                <a:schemeClr val="accent1"/>
              </a:buClr>
              <a:buSzPct val="68000"/>
              <a:buFont typeface="Arial" pitchFamily="34" charset="0"/>
              <a:buNone/>
              <a:defRPr/>
            </a:pPr>
            <a:r>
              <a:rPr lang="en-US" sz="2400" b="1" kern="0" dirty="0" smtClean="0"/>
              <a:t>V.S.J College </a:t>
            </a:r>
            <a:r>
              <a:rPr lang="en-US" sz="2400" b="1" kern="0" dirty="0" err="1" smtClean="0"/>
              <a:t>Rajnagar</a:t>
            </a:r>
            <a:r>
              <a:rPr lang="en-US" sz="2400" b="1" kern="0" dirty="0" smtClean="0"/>
              <a:t> Madhubani</a:t>
            </a:r>
            <a:br>
              <a:rPr lang="en-US" sz="2400" b="1" kern="0" dirty="0" smtClean="0"/>
            </a:br>
            <a:r>
              <a:rPr lang="en-US" sz="2400" b="1" kern="0" dirty="0" smtClean="0"/>
              <a:t>Class B.sc 2</a:t>
            </a:r>
            <a:r>
              <a:rPr lang="en-US" sz="2400" b="1" kern="0" baseline="30000" dirty="0" smtClean="0"/>
              <a:t>nd</a:t>
            </a:r>
            <a:r>
              <a:rPr lang="en-US" sz="2400" b="1" kern="0" dirty="0" smtClean="0"/>
              <a:t> ,Paper 3 , 7908055676</a:t>
            </a:r>
            <a:endParaRPr lang="en-US" sz="2400" b="1"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normAutofit fontScale="90000"/>
          </a:bodyPr>
          <a:lstStyle/>
          <a:p>
            <a:pPr>
              <a:buFont typeface="Wingdings" pitchFamily="2" charset="2"/>
              <a:buChar char="Ø"/>
            </a:pPr>
            <a:r>
              <a:rPr lang="en-IN" dirty="0" smtClean="0"/>
              <a:t>Carbohydrates</a:t>
            </a:r>
            <a:br>
              <a:rPr lang="en-IN" dirty="0" smtClean="0"/>
            </a:br>
            <a:endParaRPr lang="en-IN" dirty="0"/>
          </a:p>
        </p:txBody>
      </p:sp>
      <p:sp>
        <p:nvSpPr>
          <p:cNvPr id="3" name="Content Placeholder 2"/>
          <p:cNvSpPr>
            <a:spLocks noGrp="1"/>
          </p:cNvSpPr>
          <p:nvPr>
            <p:ph idx="1"/>
          </p:nvPr>
        </p:nvSpPr>
        <p:spPr/>
        <p:txBody>
          <a:bodyPr>
            <a:normAutofit/>
          </a:bodyPr>
          <a:lstStyle/>
          <a:p>
            <a:pPr>
              <a:buFont typeface="Wingdings" pitchFamily="2" charset="2"/>
              <a:buChar char="ü"/>
            </a:pPr>
            <a:r>
              <a:rPr lang="en-IN" dirty="0" smtClean="0"/>
              <a:t>Carbohydrates </a:t>
            </a:r>
            <a:r>
              <a:rPr lang="en-IN" dirty="0" smtClean="0"/>
              <a:t>are also found in the plasma membrane; specifically, most carbohydrates in the membrane are part of </a:t>
            </a:r>
            <a:r>
              <a:rPr lang="en-IN" dirty="0" err="1" smtClean="0"/>
              <a:t>glycoproteins</a:t>
            </a:r>
            <a:r>
              <a:rPr lang="en-IN" dirty="0" smtClean="0"/>
              <a:t>, which are formed when a carbohydrate attaches to a protein</a:t>
            </a:r>
            <a:r>
              <a:rPr lang="en-IN" dirty="0" smtClean="0"/>
              <a:t>.</a:t>
            </a:r>
          </a:p>
          <a:p>
            <a:pPr>
              <a:buFont typeface="Wingdings" pitchFamily="2" charset="2"/>
              <a:buChar char="ü"/>
            </a:pPr>
            <a:r>
              <a:rPr lang="en-IN" dirty="0" smtClean="0"/>
              <a:t> </a:t>
            </a:r>
            <a:r>
              <a:rPr lang="en-IN" dirty="0" err="1" smtClean="0"/>
              <a:t>Glycoproteins</a:t>
            </a:r>
            <a:r>
              <a:rPr lang="en-IN" dirty="0" smtClean="0"/>
              <a:t> play a role in the interactions between cells, including </a:t>
            </a:r>
            <a:r>
              <a:rPr lang="en-IN" dirty="0" smtClean="0"/>
              <a:t>cell adhesion</a:t>
            </a:r>
            <a:r>
              <a:rPr lang="en-IN" dirty="0" smtClean="0"/>
              <a:t> </a:t>
            </a:r>
            <a:r>
              <a:rPr lang="en-IN" dirty="0" smtClean="0"/>
              <a:t>, </a:t>
            </a:r>
            <a:r>
              <a:rPr lang="en-IN" dirty="0" smtClean="0"/>
              <a:t>the process by which cells attach to each other.</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Fluid Mosaic Model</a:t>
            </a:r>
            <a:br>
              <a:rPr lang="en-IN" dirty="0" smtClean="0"/>
            </a:br>
            <a:endParaRPr lang="en-IN" dirty="0"/>
          </a:p>
        </p:txBody>
      </p:sp>
      <p:sp>
        <p:nvSpPr>
          <p:cNvPr id="3" name="Content Placeholder 2"/>
          <p:cNvSpPr>
            <a:spLocks noGrp="1"/>
          </p:cNvSpPr>
          <p:nvPr>
            <p:ph idx="1"/>
          </p:nvPr>
        </p:nvSpPr>
        <p:spPr/>
        <p:txBody>
          <a:bodyPr>
            <a:normAutofit/>
          </a:bodyPr>
          <a:lstStyle/>
          <a:p>
            <a:pPr>
              <a:buFont typeface="Wingdings" pitchFamily="2" charset="2"/>
              <a:buChar char="ü"/>
            </a:pPr>
            <a:r>
              <a:rPr lang="en-IN" dirty="0" smtClean="0"/>
              <a:t>Technically</a:t>
            </a:r>
            <a:r>
              <a:rPr lang="en-IN" dirty="0" smtClean="0"/>
              <a:t>, the cell membrane is a liquid. At room temperature, it has about the same consistency as vegetable oil. Lipids, proteins, and carbohydrates in the plasma membrane can diffuse freely throughout the cell membrane; they are essentially floating across its surface. </a:t>
            </a:r>
            <a:endParaRPr lang="en-IN" dirty="0" smtClean="0"/>
          </a:p>
          <a:p>
            <a:pPr>
              <a:buFont typeface="Wingdings" pitchFamily="2" charset="2"/>
              <a:buChar char="ü"/>
            </a:pPr>
            <a:r>
              <a:rPr lang="en-IN" dirty="0" smtClean="0"/>
              <a:t>This </a:t>
            </a:r>
            <a:r>
              <a:rPr lang="en-IN" dirty="0" smtClean="0"/>
              <a:t>is known as </a:t>
            </a:r>
            <a:r>
              <a:rPr lang="en-IN" dirty="0" smtClean="0"/>
              <a:t>the </a:t>
            </a:r>
            <a:r>
              <a:rPr lang="en-IN" b="1" dirty="0" smtClean="0"/>
              <a:t>fluid mosaic model</a:t>
            </a:r>
            <a:r>
              <a:rPr lang="en-IN" dirty="0" smtClean="0"/>
              <a:t>, </a:t>
            </a:r>
            <a:r>
              <a:rPr lang="en-IN" dirty="0" smtClean="0"/>
              <a:t>which was coined by S.J. Singer and G.L. Nicolson in 1972.</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Term related to PM</a:t>
            </a:r>
            <a:endParaRPr lang="en-IN" b="1" dirty="0"/>
          </a:p>
        </p:txBody>
      </p:sp>
      <p:sp>
        <p:nvSpPr>
          <p:cNvPr id="3" name="Content Placeholder 2"/>
          <p:cNvSpPr>
            <a:spLocks noGrp="1"/>
          </p:cNvSpPr>
          <p:nvPr>
            <p:ph idx="1"/>
          </p:nvPr>
        </p:nvSpPr>
        <p:spPr/>
        <p:txBody>
          <a:bodyPr>
            <a:normAutofit fontScale="92500"/>
          </a:bodyPr>
          <a:lstStyle/>
          <a:p>
            <a:pPr lvl="0">
              <a:buFont typeface="Wingdings" pitchFamily="2" charset="2"/>
              <a:buChar char="ü"/>
            </a:pPr>
            <a:r>
              <a:rPr lang="en-IN" b="1" dirty="0" smtClean="0"/>
              <a:t>Cell wall</a:t>
            </a:r>
            <a:r>
              <a:rPr lang="en-IN" dirty="0" smtClean="0"/>
              <a:t> – A structure that surrounds the plasma membrane of </a:t>
            </a:r>
            <a:r>
              <a:rPr lang="en-IN" dirty="0" smtClean="0"/>
              <a:t>plant and </a:t>
            </a:r>
            <a:r>
              <a:rPr lang="en-IN" dirty="0" smtClean="0"/>
              <a:t>fungus cells and provides additional support to those cells.</a:t>
            </a:r>
          </a:p>
          <a:p>
            <a:pPr lvl="0">
              <a:buFont typeface="Wingdings" pitchFamily="2" charset="2"/>
              <a:buChar char="ü"/>
            </a:pPr>
            <a:r>
              <a:rPr lang="en-IN" b="1" dirty="0" err="1" smtClean="0"/>
              <a:t>phospholipid</a:t>
            </a:r>
            <a:r>
              <a:rPr lang="en-IN" dirty="0" smtClean="0"/>
              <a:t> – a </a:t>
            </a:r>
            <a:r>
              <a:rPr lang="en-IN" dirty="0" smtClean="0"/>
              <a:t>molecule</a:t>
            </a:r>
            <a:r>
              <a:rPr lang="en-IN" dirty="0" smtClean="0"/>
              <a:t> that forms the characteristic double layer of the plasma membrane.</a:t>
            </a:r>
          </a:p>
          <a:p>
            <a:pPr lvl="0">
              <a:buFont typeface="Wingdings" pitchFamily="2" charset="2"/>
              <a:buChar char="ü"/>
            </a:pPr>
            <a:r>
              <a:rPr lang="en-IN" b="1" dirty="0" smtClean="0"/>
              <a:t>Semi-permeable</a:t>
            </a:r>
            <a:r>
              <a:rPr lang="en-IN" dirty="0" smtClean="0"/>
              <a:t> – allowing only certain molecules to pass through due to the chemical properties of the membrane.</a:t>
            </a:r>
          </a:p>
          <a:p>
            <a:pPr lvl="0">
              <a:buFont typeface="Wingdings" pitchFamily="2" charset="2"/>
              <a:buChar char="ü"/>
            </a:pPr>
            <a:r>
              <a:rPr lang="en-IN" b="1" dirty="0" smtClean="0"/>
              <a:t>Fluid Mosaic Model</a:t>
            </a:r>
            <a:r>
              <a:rPr lang="en-IN" dirty="0" smtClean="0"/>
              <a:t> – a model that describes the composition of the plasma membrane and how phospholipids, proteins, and carbohydrates freely move within it.</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a:t>
            </a:r>
            <a:endParaRPr lang="en-IN" dirty="0"/>
          </a:p>
        </p:txBody>
      </p:sp>
      <p:sp>
        <p:nvSpPr>
          <p:cNvPr id="3" name="Content Placeholder 2"/>
          <p:cNvSpPr>
            <a:spLocks noGrp="1"/>
          </p:cNvSpPr>
          <p:nvPr>
            <p:ph idx="1"/>
          </p:nvPr>
        </p:nvSpPr>
        <p:spPr/>
        <p:txBody>
          <a:bodyPr>
            <a:normAutofit fontScale="70000" lnSpcReduction="20000"/>
          </a:bodyPr>
          <a:lstStyle/>
          <a:p>
            <a:r>
              <a:rPr lang="en-IN" b="1" dirty="0" smtClean="0"/>
              <a:t>1. What type of molecule forms the double layer of the plasma membrane?</a:t>
            </a:r>
            <a:r>
              <a:rPr lang="en-IN" dirty="0" smtClean="0"/>
              <a:t/>
            </a:r>
            <a:br>
              <a:rPr lang="en-IN" dirty="0" smtClean="0"/>
            </a:br>
            <a:r>
              <a:rPr lang="en-IN" b="1" dirty="0" smtClean="0"/>
              <a:t>A. Phospholipids</a:t>
            </a:r>
            <a:r>
              <a:rPr lang="en-IN" dirty="0" smtClean="0"/>
              <a:t/>
            </a:r>
            <a:br>
              <a:rPr lang="en-IN" dirty="0" smtClean="0"/>
            </a:br>
            <a:r>
              <a:rPr lang="en-IN" b="1" dirty="0" smtClean="0"/>
              <a:t>B.</a:t>
            </a:r>
            <a:r>
              <a:rPr lang="en-IN" dirty="0" smtClean="0"/>
              <a:t> Ion Channels</a:t>
            </a:r>
            <a:br>
              <a:rPr lang="en-IN" dirty="0" smtClean="0"/>
            </a:br>
            <a:r>
              <a:rPr lang="en-IN" b="1" dirty="0" smtClean="0"/>
              <a:t>C.</a:t>
            </a:r>
            <a:r>
              <a:rPr lang="en-IN" dirty="0" smtClean="0"/>
              <a:t> Ribosomes</a:t>
            </a:r>
            <a:br>
              <a:rPr lang="en-IN" dirty="0" smtClean="0"/>
            </a:br>
            <a:r>
              <a:rPr lang="en-IN" b="1" dirty="0" smtClean="0"/>
              <a:t>D.</a:t>
            </a:r>
            <a:r>
              <a:rPr lang="en-IN" dirty="0" smtClean="0"/>
              <a:t> Deoxyribonucleic acid</a:t>
            </a:r>
          </a:p>
          <a:p>
            <a:r>
              <a:rPr lang="en-IN" b="1" dirty="0" smtClean="0"/>
              <a:t>2</a:t>
            </a:r>
            <a:r>
              <a:rPr lang="en-IN" b="1" dirty="0" smtClean="0"/>
              <a:t>. Which sentence best describes the Fluid Mosaic Model?</a:t>
            </a:r>
            <a:r>
              <a:rPr lang="en-IN" dirty="0" smtClean="0"/>
              <a:t/>
            </a:r>
            <a:br>
              <a:rPr lang="en-IN" dirty="0" smtClean="0"/>
            </a:br>
            <a:r>
              <a:rPr lang="en-IN" b="1" dirty="0" smtClean="0"/>
              <a:t>A.</a:t>
            </a:r>
            <a:r>
              <a:rPr lang="en-IN" dirty="0" smtClean="0"/>
              <a:t> The plasma membrane allows fluid to pass between the extracellular fluid and the cytoplasm.</a:t>
            </a:r>
            <a:br>
              <a:rPr lang="en-IN" dirty="0" smtClean="0"/>
            </a:br>
            <a:r>
              <a:rPr lang="en-IN" b="1" dirty="0" smtClean="0"/>
              <a:t>B.</a:t>
            </a:r>
            <a:r>
              <a:rPr lang="en-IN" dirty="0" smtClean="0"/>
              <a:t> Too much fluid will cause animal cells to burst.</a:t>
            </a:r>
            <a:br>
              <a:rPr lang="en-IN" dirty="0" smtClean="0"/>
            </a:br>
            <a:r>
              <a:rPr lang="en-IN" b="1" dirty="0" smtClean="0"/>
              <a:t>C.</a:t>
            </a:r>
            <a:r>
              <a:rPr lang="en-IN" dirty="0" smtClean="0"/>
              <a:t> The components of the membrane fit in place like the tiles in a mosaic.</a:t>
            </a:r>
            <a:br>
              <a:rPr lang="en-IN" dirty="0" smtClean="0"/>
            </a:br>
            <a:r>
              <a:rPr lang="en-IN" b="1" dirty="0" smtClean="0"/>
              <a:t>D.</a:t>
            </a:r>
            <a:r>
              <a:rPr lang="en-IN" dirty="0" smtClean="0"/>
              <a:t> </a:t>
            </a:r>
            <a:r>
              <a:rPr lang="en-IN" b="1" dirty="0" smtClean="0"/>
              <a:t>The lipids, proteins, and carbohydrates of the plasma membrane travel freely across its surface.</a:t>
            </a:r>
          </a:p>
          <a:p>
            <a:r>
              <a:rPr lang="en-IN" b="1" dirty="0" smtClean="0"/>
              <a:t>3</a:t>
            </a:r>
            <a:r>
              <a:rPr lang="en-IN" b="1" dirty="0" smtClean="0"/>
              <a:t>. Which is NOT a function of the plasma membrane?</a:t>
            </a:r>
            <a:r>
              <a:rPr lang="en-IN" dirty="0" smtClean="0"/>
              <a:t/>
            </a:r>
            <a:br>
              <a:rPr lang="en-IN" dirty="0" smtClean="0"/>
            </a:br>
            <a:r>
              <a:rPr lang="en-IN" b="1" dirty="0" smtClean="0"/>
              <a:t>A.</a:t>
            </a:r>
            <a:r>
              <a:rPr lang="en-IN" dirty="0" smtClean="0"/>
              <a:t> To generate the energy to power cell activities</a:t>
            </a:r>
            <a:br>
              <a:rPr lang="en-IN" dirty="0" smtClean="0"/>
            </a:br>
            <a:r>
              <a:rPr lang="en-IN" b="1" dirty="0" smtClean="0"/>
              <a:t>B.</a:t>
            </a:r>
            <a:r>
              <a:rPr lang="en-IN" dirty="0" smtClean="0"/>
              <a:t> To protect the cell from the surrounding environment</a:t>
            </a:r>
            <a:br>
              <a:rPr lang="en-IN" dirty="0" smtClean="0"/>
            </a:br>
            <a:r>
              <a:rPr lang="en-IN" b="1" dirty="0" smtClean="0"/>
              <a:t>C.</a:t>
            </a:r>
            <a:r>
              <a:rPr lang="en-IN" dirty="0" smtClean="0"/>
              <a:t> To facilitate cell-cell communication</a:t>
            </a:r>
            <a:br>
              <a:rPr lang="en-IN" dirty="0" smtClean="0"/>
            </a:br>
            <a:r>
              <a:rPr lang="en-IN" b="1" dirty="0" smtClean="0"/>
              <a:t>D. To control the rate of certain molecules entering and leaving the cell</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143000"/>
          </a:xfrm>
        </p:spPr>
        <p:txBody>
          <a:bodyPr/>
          <a:lstStyle/>
          <a:p>
            <a:pPr algn="ctr"/>
            <a:r>
              <a:rPr lang="en-US" b="1" dirty="0" smtClean="0"/>
              <a:t>Thank u</a:t>
            </a:r>
            <a:endParaRPr lang="en-IN"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Plasma Membrane Definition</a:t>
            </a:r>
            <a:br>
              <a:rPr lang="en-IN" dirty="0" smtClean="0"/>
            </a:br>
            <a:endParaRPr lang="en-IN" dirty="0"/>
          </a:p>
        </p:txBody>
      </p:sp>
      <p:sp>
        <p:nvSpPr>
          <p:cNvPr id="3" name="Content Placeholder 2"/>
          <p:cNvSpPr>
            <a:spLocks noGrp="1"/>
          </p:cNvSpPr>
          <p:nvPr>
            <p:ph idx="1"/>
          </p:nvPr>
        </p:nvSpPr>
        <p:spPr/>
        <p:txBody>
          <a:bodyPr>
            <a:normAutofit fontScale="70000" lnSpcReduction="20000"/>
          </a:bodyPr>
          <a:lstStyle/>
          <a:p>
            <a:pPr>
              <a:lnSpc>
                <a:spcPct val="210000"/>
              </a:lnSpc>
              <a:buFont typeface="Wingdings" pitchFamily="2" charset="2"/>
              <a:buChar char="Ø"/>
            </a:pPr>
            <a:r>
              <a:rPr lang="en-IN" dirty="0" smtClean="0"/>
              <a:t>The </a:t>
            </a:r>
            <a:r>
              <a:rPr lang="en-IN" dirty="0" smtClean="0"/>
              <a:t>plasma membrane of a </a:t>
            </a:r>
            <a:r>
              <a:rPr lang="en-IN" dirty="0" smtClean="0"/>
              <a:t>cell</a:t>
            </a:r>
            <a:r>
              <a:rPr lang="en-IN" dirty="0" smtClean="0"/>
              <a:t> is a network of lipids and proteins that forms the boundary between a cell’s contents and the outside of the cell. </a:t>
            </a:r>
            <a:endParaRPr lang="en-IN" dirty="0" smtClean="0"/>
          </a:p>
          <a:p>
            <a:pPr>
              <a:lnSpc>
                <a:spcPct val="210000"/>
              </a:lnSpc>
              <a:buFont typeface="Wingdings" pitchFamily="2" charset="2"/>
              <a:buChar char="Ø"/>
            </a:pPr>
            <a:r>
              <a:rPr lang="en-IN" dirty="0" smtClean="0"/>
              <a:t>Outer boundaries simply </a:t>
            </a:r>
            <a:r>
              <a:rPr lang="en-IN" dirty="0" smtClean="0"/>
              <a:t>called </a:t>
            </a:r>
            <a:r>
              <a:rPr lang="en-IN" dirty="0" smtClean="0"/>
              <a:t>the cell membrane</a:t>
            </a:r>
            <a:r>
              <a:rPr lang="en-IN" dirty="0" smtClean="0"/>
              <a:t> </a:t>
            </a:r>
            <a:r>
              <a:rPr lang="en-IN" dirty="0" smtClean="0"/>
              <a:t>. </a:t>
            </a:r>
          </a:p>
          <a:p>
            <a:pPr>
              <a:lnSpc>
                <a:spcPct val="210000"/>
              </a:lnSpc>
              <a:buFont typeface="Wingdings" pitchFamily="2" charset="2"/>
              <a:buChar char="Ø"/>
            </a:pPr>
            <a:r>
              <a:rPr lang="en-IN" dirty="0" smtClean="0"/>
              <a:t>The </a:t>
            </a:r>
            <a:r>
              <a:rPr lang="en-IN" dirty="0" smtClean="0"/>
              <a:t>main function of the plasma membrane is to protect the cell from its surrounding environment. </a:t>
            </a:r>
            <a:endParaRPr lang="en-IN" dirty="0" smtClean="0"/>
          </a:p>
          <a:p>
            <a:pPr>
              <a:lnSpc>
                <a:spcPct val="210000"/>
              </a:lnSpc>
              <a:buFont typeface="Wingdings" pitchFamily="2" charset="2"/>
              <a:buChar char="Ø"/>
            </a:pPr>
            <a:r>
              <a:rPr lang="en-IN" dirty="0" smtClean="0"/>
              <a:t>It </a:t>
            </a:r>
            <a:r>
              <a:rPr lang="en-IN" dirty="0" smtClean="0"/>
              <a:t>is semi-permeable and regulates the materials that enter and exit the cell. The cells of all living things have plasma membranes.</a:t>
            </a:r>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Functions of the Plasma Membrane</a:t>
            </a:r>
            <a:br>
              <a:rPr lang="en-IN" dirty="0" smtClean="0"/>
            </a:br>
            <a:endParaRPr lang="en-IN" dirty="0"/>
          </a:p>
        </p:txBody>
      </p:sp>
      <p:sp>
        <p:nvSpPr>
          <p:cNvPr id="3" name="Content Placeholder 2"/>
          <p:cNvSpPr>
            <a:spLocks noGrp="1"/>
          </p:cNvSpPr>
          <p:nvPr>
            <p:ph idx="1"/>
          </p:nvPr>
        </p:nvSpPr>
        <p:spPr>
          <a:xfrm>
            <a:off x="381000" y="1143000"/>
            <a:ext cx="8229600" cy="4525963"/>
          </a:xfrm>
        </p:spPr>
        <p:txBody>
          <a:bodyPr>
            <a:noAutofit/>
          </a:bodyPr>
          <a:lstStyle/>
          <a:p>
            <a:pPr>
              <a:buFont typeface="Wingdings" pitchFamily="2" charset="2"/>
              <a:buChar char="Ø"/>
            </a:pPr>
            <a:r>
              <a:rPr lang="en-IN" sz="1600" b="1" dirty="0" smtClean="0"/>
              <a:t>A </a:t>
            </a:r>
            <a:r>
              <a:rPr lang="en-IN" sz="1600" b="1" dirty="0" smtClean="0"/>
              <a:t>Physical Barrier</a:t>
            </a:r>
          </a:p>
          <a:p>
            <a:endParaRPr lang="en-IN" sz="1600" dirty="0" smtClean="0"/>
          </a:p>
          <a:p>
            <a:pPr>
              <a:lnSpc>
                <a:spcPct val="170000"/>
              </a:lnSpc>
              <a:buFont typeface="Wingdings" pitchFamily="2" charset="2"/>
              <a:buChar char="ü"/>
            </a:pPr>
            <a:r>
              <a:rPr lang="en-IN" sz="1600" dirty="0" smtClean="0"/>
              <a:t>The </a:t>
            </a:r>
            <a:r>
              <a:rPr lang="en-IN" sz="1600" dirty="0" smtClean="0"/>
              <a:t>plasma membrane surrounds all cells and physically separates the </a:t>
            </a:r>
            <a:r>
              <a:rPr lang="en-IN" sz="1600" dirty="0" smtClean="0"/>
              <a:t>cytoplasm</a:t>
            </a:r>
            <a:r>
              <a:rPr lang="en-IN" sz="1600" u="sng" dirty="0" smtClean="0"/>
              <a:t>.</a:t>
            </a:r>
            <a:r>
              <a:rPr lang="en-IN" sz="1600" dirty="0" smtClean="0"/>
              <a:t> </a:t>
            </a:r>
            <a:r>
              <a:rPr lang="en-IN" sz="1600" dirty="0" smtClean="0"/>
              <a:t>which is the material that makes up the cell, from the </a:t>
            </a:r>
            <a:r>
              <a:rPr lang="en-IN" sz="1600" dirty="0" smtClean="0"/>
              <a:t>extracellular fluids</a:t>
            </a:r>
            <a:r>
              <a:rPr lang="en-IN" sz="1600" u="sng" dirty="0" smtClean="0"/>
              <a:t>, </a:t>
            </a:r>
            <a:r>
              <a:rPr lang="en-IN" sz="1600" dirty="0" smtClean="0"/>
              <a:t> outside the cell. </a:t>
            </a:r>
            <a:endParaRPr lang="en-IN" sz="1600" dirty="0" smtClean="0"/>
          </a:p>
          <a:p>
            <a:pPr>
              <a:lnSpc>
                <a:spcPct val="170000"/>
              </a:lnSpc>
              <a:buFont typeface="Wingdings" pitchFamily="2" charset="2"/>
              <a:buChar char="ü"/>
            </a:pPr>
            <a:r>
              <a:rPr lang="en-IN" sz="1600" dirty="0" smtClean="0"/>
              <a:t>This </a:t>
            </a:r>
            <a:r>
              <a:rPr lang="en-IN" sz="1600" dirty="0" smtClean="0"/>
              <a:t>protects all the components of the cell from the outside environment and allows separate activities to occur inside and outside the cell.</a:t>
            </a:r>
          </a:p>
          <a:p>
            <a:pPr>
              <a:lnSpc>
                <a:spcPct val="170000"/>
              </a:lnSpc>
              <a:buFont typeface="Wingdings" pitchFamily="2" charset="2"/>
              <a:buChar char="ü"/>
            </a:pPr>
            <a:r>
              <a:rPr lang="en-IN" sz="1600" dirty="0" smtClean="0"/>
              <a:t>The plasma membrane provides structural support to the cell. It tethers </a:t>
            </a:r>
            <a:r>
              <a:rPr lang="en-IN" sz="1600" dirty="0" smtClean="0"/>
              <a:t>the cytoskeleton, </a:t>
            </a:r>
            <a:r>
              <a:rPr lang="en-IN" sz="1600" dirty="0" smtClean="0"/>
              <a:t>which is a network of protein filaments inside the cell that hold all the parts of the cell in place</a:t>
            </a:r>
            <a:r>
              <a:rPr lang="en-IN" sz="1600" dirty="0" smtClean="0"/>
              <a:t>.</a:t>
            </a:r>
          </a:p>
          <a:p>
            <a:pPr>
              <a:lnSpc>
                <a:spcPct val="170000"/>
              </a:lnSpc>
              <a:buFont typeface="Wingdings" pitchFamily="2" charset="2"/>
              <a:buChar char="ü"/>
            </a:pPr>
            <a:r>
              <a:rPr lang="en-IN" sz="1600" dirty="0" smtClean="0"/>
              <a:t> </a:t>
            </a:r>
            <a:r>
              <a:rPr lang="en-IN" sz="1600" dirty="0" smtClean="0"/>
              <a:t>This gives the cell its shape. Certain organisms such as plants and </a:t>
            </a:r>
            <a:r>
              <a:rPr lang="en-IN" sz="1600" dirty="0" smtClean="0"/>
              <a:t>fungi</a:t>
            </a:r>
            <a:r>
              <a:rPr lang="en-IN" sz="1600" dirty="0" smtClean="0"/>
              <a:t> have a </a:t>
            </a:r>
            <a:r>
              <a:rPr lang="en-IN" sz="1600" dirty="0" smtClean="0"/>
              <a:t>cell wall</a:t>
            </a:r>
            <a:r>
              <a:rPr lang="en-IN" sz="1600" dirty="0" smtClean="0"/>
              <a:t> in addition to the membrane. The cell wall is composed of molecules such as cellulose</a:t>
            </a:r>
            <a:r>
              <a:rPr lang="en-IN" sz="1600" dirty="0" smtClean="0"/>
              <a:t>.</a:t>
            </a:r>
          </a:p>
          <a:p>
            <a:pPr>
              <a:lnSpc>
                <a:spcPct val="170000"/>
              </a:lnSpc>
              <a:buFont typeface="Wingdings" pitchFamily="2" charset="2"/>
              <a:buChar char="ü"/>
            </a:pPr>
            <a:r>
              <a:rPr lang="en-IN" sz="1600" dirty="0" smtClean="0"/>
              <a:t> </a:t>
            </a:r>
            <a:r>
              <a:rPr lang="en-IN" sz="1600" dirty="0" smtClean="0"/>
              <a:t>It provides additional support to the cell, and it is why </a:t>
            </a:r>
            <a:r>
              <a:rPr lang="en-IN" sz="1600" dirty="0" smtClean="0"/>
              <a:t>Plant cells</a:t>
            </a:r>
            <a:r>
              <a:rPr lang="en-IN" sz="1600" dirty="0" smtClean="0"/>
              <a:t> do not burst like </a:t>
            </a:r>
            <a:r>
              <a:rPr lang="en-IN" sz="1600" dirty="0" smtClean="0"/>
              <a:t>animal cells</a:t>
            </a:r>
            <a:r>
              <a:rPr lang="en-IN" sz="1600" dirty="0" smtClean="0"/>
              <a:t> do if too much water diffuses into them.</a:t>
            </a:r>
          </a:p>
          <a:p>
            <a:endParaRPr lang="en-IN"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Selective Permeability</a:t>
            </a:r>
            <a:br>
              <a:rPr lang="en-IN" dirty="0" smtClean="0"/>
            </a:br>
            <a:endParaRPr lang="en-IN" dirty="0"/>
          </a:p>
        </p:txBody>
      </p:sp>
      <p:sp>
        <p:nvSpPr>
          <p:cNvPr id="3" name="Content Placeholder 2"/>
          <p:cNvSpPr>
            <a:spLocks noGrp="1"/>
          </p:cNvSpPr>
          <p:nvPr>
            <p:ph idx="1"/>
          </p:nvPr>
        </p:nvSpPr>
        <p:spPr/>
        <p:txBody>
          <a:bodyPr>
            <a:normAutofit fontScale="25000" lnSpcReduction="20000"/>
          </a:bodyPr>
          <a:lstStyle/>
          <a:p>
            <a:pPr>
              <a:lnSpc>
                <a:spcPct val="220000"/>
              </a:lnSpc>
              <a:buFont typeface="Wingdings" pitchFamily="2" charset="2"/>
              <a:buChar char="ü"/>
            </a:pPr>
            <a:r>
              <a:rPr lang="en-IN" sz="7200" dirty="0" smtClean="0"/>
              <a:t>Plasma </a:t>
            </a:r>
            <a:r>
              <a:rPr lang="en-IN" sz="7200" dirty="0" smtClean="0"/>
              <a:t>membranes are selectively permeable (or semi-permeable), meaning that only certain molecules can pass through them. Water, oxygen, and carbon dioxide can easily travel through the membrane</a:t>
            </a:r>
            <a:r>
              <a:rPr lang="en-IN" sz="7200" dirty="0" smtClean="0"/>
              <a:t>.</a:t>
            </a:r>
          </a:p>
          <a:p>
            <a:pPr>
              <a:lnSpc>
                <a:spcPct val="220000"/>
              </a:lnSpc>
              <a:buFont typeface="Wingdings" pitchFamily="2" charset="2"/>
              <a:buChar char="ü"/>
            </a:pPr>
            <a:r>
              <a:rPr lang="en-IN" sz="7200" dirty="0" smtClean="0"/>
              <a:t> </a:t>
            </a:r>
            <a:r>
              <a:rPr lang="en-IN" sz="7200" dirty="0" smtClean="0"/>
              <a:t>Generally, ions (e.g. sodium, potassium) and polar molecules cannot pass through the membrane; they must go through specific channels or pores in the membrane instead of freely diffusing through</a:t>
            </a:r>
            <a:r>
              <a:rPr lang="en-IN" sz="7200" dirty="0" smtClean="0"/>
              <a:t>.</a:t>
            </a:r>
          </a:p>
          <a:p>
            <a:pPr>
              <a:lnSpc>
                <a:spcPct val="220000"/>
              </a:lnSpc>
              <a:buFont typeface="Wingdings" pitchFamily="2" charset="2"/>
              <a:buChar char="ü"/>
            </a:pPr>
            <a:r>
              <a:rPr lang="en-IN" sz="7200" dirty="0" smtClean="0"/>
              <a:t> </a:t>
            </a:r>
            <a:r>
              <a:rPr lang="en-IN" sz="7200" dirty="0" smtClean="0"/>
              <a:t>This way, the membrane can control the rate at which certain molecules can enter and exit the cell.</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err="1" smtClean="0"/>
              <a:t>Endocytosis</a:t>
            </a:r>
            <a:r>
              <a:rPr lang="en-IN" dirty="0" smtClean="0"/>
              <a:t> and </a:t>
            </a:r>
            <a:r>
              <a:rPr lang="en-IN" dirty="0" err="1" smtClean="0"/>
              <a:t>Exocytosis</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62500" lnSpcReduction="20000"/>
          </a:bodyPr>
          <a:lstStyle/>
          <a:p>
            <a:pPr marL="0" indent="0">
              <a:lnSpc>
                <a:spcPct val="170000"/>
              </a:lnSpc>
              <a:buFont typeface="Wingdings" pitchFamily="2" charset="2"/>
              <a:buChar char="ü"/>
            </a:pPr>
            <a:r>
              <a:rPr lang="en-IN" dirty="0" err="1" smtClean="0"/>
              <a:t>Endocytosis</a:t>
            </a:r>
            <a:r>
              <a:rPr lang="en-IN" dirty="0" smtClean="0"/>
              <a:t> is when a cell ingests relatively larger contents than the single ions or molecules that pass through channels. </a:t>
            </a:r>
            <a:endParaRPr lang="en-IN" dirty="0" smtClean="0"/>
          </a:p>
          <a:p>
            <a:pPr marL="0" indent="0">
              <a:lnSpc>
                <a:spcPct val="170000"/>
              </a:lnSpc>
              <a:buFont typeface="Wingdings" pitchFamily="2" charset="2"/>
              <a:buChar char="ü"/>
            </a:pPr>
            <a:r>
              <a:rPr lang="en-IN" dirty="0" smtClean="0"/>
              <a:t>Through </a:t>
            </a:r>
            <a:r>
              <a:rPr lang="en-IN" dirty="0" err="1" smtClean="0"/>
              <a:t>endocytosis</a:t>
            </a:r>
            <a:r>
              <a:rPr lang="en-IN" dirty="0" smtClean="0"/>
              <a:t>, a cell can take in large quantities of molecules or even </a:t>
            </a:r>
            <a:r>
              <a:rPr lang="en-IN" dirty="0" smtClean="0"/>
              <a:t>whole</a:t>
            </a:r>
            <a:r>
              <a:rPr lang="en-IN" dirty="0" smtClean="0"/>
              <a:t> </a:t>
            </a:r>
            <a:r>
              <a:rPr lang="en-IN" dirty="0" smtClean="0"/>
              <a:t> bacteria from </a:t>
            </a:r>
            <a:r>
              <a:rPr lang="en-IN" dirty="0" smtClean="0"/>
              <a:t>the extracellular fluid</a:t>
            </a:r>
            <a:r>
              <a:rPr lang="en-IN" dirty="0" smtClean="0"/>
              <a:t>.</a:t>
            </a:r>
          </a:p>
          <a:p>
            <a:pPr marL="0" indent="0">
              <a:lnSpc>
                <a:spcPct val="170000"/>
              </a:lnSpc>
              <a:buFont typeface="Wingdings" pitchFamily="2" charset="2"/>
              <a:buChar char="ü"/>
            </a:pPr>
            <a:r>
              <a:rPr lang="en-IN" dirty="0" err="1" smtClean="0"/>
              <a:t>Exocytosis</a:t>
            </a:r>
            <a:r>
              <a:rPr lang="en-IN" dirty="0" smtClean="0"/>
              <a:t> </a:t>
            </a:r>
            <a:r>
              <a:rPr lang="en-IN" dirty="0" smtClean="0"/>
              <a:t>is when the cell releases these materials. </a:t>
            </a:r>
            <a:r>
              <a:rPr lang="en-IN" dirty="0" smtClean="0"/>
              <a:t>	</a:t>
            </a:r>
          </a:p>
          <a:p>
            <a:pPr marL="0" indent="0">
              <a:lnSpc>
                <a:spcPct val="170000"/>
              </a:lnSpc>
              <a:buFont typeface="Wingdings" pitchFamily="2" charset="2"/>
              <a:buChar char="ü"/>
            </a:pPr>
            <a:r>
              <a:rPr lang="en-IN" dirty="0" smtClean="0"/>
              <a:t>The</a:t>
            </a:r>
            <a:r>
              <a:rPr lang="en-IN" dirty="0" smtClean="0"/>
              <a:t> </a:t>
            </a:r>
            <a:r>
              <a:rPr lang="en-IN" dirty="0" smtClean="0"/>
              <a:t>cell membrane </a:t>
            </a:r>
            <a:r>
              <a:rPr lang="en-IN" dirty="0" smtClean="0"/>
              <a:t> plays an important role in both of these processes. </a:t>
            </a:r>
            <a:endParaRPr lang="en-IN" dirty="0" smtClean="0"/>
          </a:p>
          <a:p>
            <a:pPr marL="0" indent="0">
              <a:lnSpc>
                <a:spcPct val="170000"/>
              </a:lnSpc>
              <a:buFont typeface="Wingdings" pitchFamily="2" charset="2"/>
              <a:buChar char="ü"/>
            </a:pPr>
            <a:r>
              <a:rPr lang="en-IN" dirty="0" smtClean="0"/>
              <a:t>The </a:t>
            </a:r>
            <a:r>
              <a:rPr lang="en-IN" dirty="0" smtClean="0"/>
              <a:t>shape of the membrane itself changes to allow molecules to enter or exit the cell</a:t>
            </a:r>
            <a:r>
              <a:rPr lang="en-IN" dirty="0" smtClean="0"/>
              <a:t>.</a:t>
            </a:r>
          </a:p>
          <a:p>
            <a:pPr marL="0" indent="0">
              <a:lnSpc>
                <a:spcPct val="170000"/>
              </a:lnSpc>
              <a:buFont typeface="Wingdings" pitchFamily="2" charset="2"/>
              <a:buChar char="ü"/>
            </a:pPr>
            <a:r>
              <a:rPr lang="en-IN" dirty="0" smtClean="0"/>
              <a:t>It </a:t>
            </a:r>
            <a:r>
              <a:rPr lang="en-IN" dirty="0" smtClean="0"/>
              <a:t>also forms vacuoles, small bubbles of membrane that can transport many molecules at once, in order to transport materials to different places in the cell.</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Cell </a:t>
            </a:r>
            <a:r>
              <a:rPr lang="en-IN" dirty="0" err="1" smtClean="0"/>
              <a:t>Signaling</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pPr>
              <a:lnSpc>
                <a:spcPct val="210000"/>
              </a:lnSpc>
              <a:buFont typeface="Wingdings" pitchFamily="2" charset="2"/>
              <a:buChar char="ü"/>
            </a:pPr>
            <a:r>
              <a:rPr lang="en-IN" dirty="0" smtClean="0"/>
              <a:t>Another </a:t>
            </a:r>
            <a:r>
              <a:rPr lang="en-IN" dirty="0" smtClean="0"/>
              <a:t>important function of the membrane is to facilitate communication and </a:t>
            </a:r>
            <a:r>
              <a:rPr lang="en-IN" dirty="0" err="1" smtClean="0"/>
              <a:t>signaling</a:t>
            </a:r>
            <a:r>
              <a:rPr lang="en-IN" dirty="0" smtClean="0"/>
              <a:t> between cells</a:t>
            </a:r>
            <a:r>
              <a:rPr lang="en-IN" dirty="0" smtClean="0"/>
              <a:t>.</a:t>
            </a:r>
          </a:p>
          <a:p>
            <a:pPr>
              <a:lnSpc>
                <a:spcPct val="210000"/>
              </a:lnSpc>
              <a:buFont typeface="Wingdings" pitchFamily="2" charset="2"/>
              <a:buChar char="ü"/>
            </a:pPr>
            <a:r>
              <a:rPr lang="en-IN" dirty="0" smtClean="0"/>
              <a:t> </a:t>
            </a:r>
            <a:r>
              <a:rPr lang="en-IN" dirty="0" smtClean="0"/>
              <a:t>It does so through the use of various proteins and carbohydrates in the membrane. </a:t>
            </a:r>
            <a:endParaRPr lang="en-IN" dirty="0" smtClean="0"/>
          </a:p>
          <a:p>
            <a:pPr>
              <a:lnSpc>
                <a:spcPct val="210000"/>
              </a:lnSpc>
              <a:buFont typeface="Wingdings" pitchFamily="2" charset="2"/>
              <a:buChar char="ü"/>
            </a:pPr>
            <a:r>
              <a:rPr lang="en-IN" dirty="0" smtClean="0"/>
              <a:t>Proteins </a:t>
            </a:r>
            <a:r>
              <a:rPr lang="en-IN" dirty="0" smtClean="0"/>
              <a:t>on the cell “mark” that cell so that other cells can identify it. </a:t>
            </a:r>
            <a:endParaRPr lang="en-IN" dirty="0" smtClean="0"/>
          </a:p>
          <a:p>
            <a:pPr>
              <a:lnSpc>
                <a:spcPct val="210000"/>
              </a:lnSpc>
              <a:buFont typeface="Wingdings" pitchFamily="2" charset="2"/>
              <a:buChar char="ü"/>
            </a:pPr>
            <a:r>
              <a:rPr lang="en-IN" dirty="0" smtClean="0"/>
              <a:t>The </a:t>
            </a:r>
            <a:r>
              <a:rPr lang="en-IN" dirty="0" smtClean="0"/>
              <a:t>membrane also has receptors that allow it to carry out certain tasks when molecules such as hormones bind to those receptors.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Plasma Membrane Structure</a:t>
            </a:r>
            <a:endParaRPr lang="en-IN"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IN" dirty="0" smtClean="0"/>
          </a:p>
          <a:p>
            <a:r>
              <a:rPr lang="en-IN" dirty="0" smtClean="0"/>
              <a:t>Cell membrane detailed diagram</a:t>
            </a:r>
            <a:endParaRPr lang="en-IN" dirty="0"/>
          </a:p>
        </p:txBody>
      </p:sp>
      <p:pic>
        <p:nvPicPr>
          <p:cNvPr id="4" name="MjIyMzo5MTI=-1" descr="Cell membrane detailed diagram">
            <a:hlinkClick r:id="rId2"/>
          </p:cNvPr>
          <p:cNvPicPr/>
          <p:nvPr/>
        </p:nvPicPr>
        <p:blipFill>
          <a:blip r:embed="rId3" cstate="print"/>
          <a:srcRect/>
          <a:stretch>
            <a:fillRect/>
          </a:stretch>
        </p:blipFill>
        <p:spPr bwMode="auto">
          <a:xfrm>
            <a:off x="381000" y="1219200"/>
            <a:ext cx="8077200" cy="4038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229600" cy="1143000"/>
          </a:xfrm>
        </p:spPr>
        <p:txBody>
          <a:bodyPr>
            <a:normAutofit fontScale="90000"/>
          </a:bodyPr>
          <a:lstStyle/>
          <a:p>
            <a:pPr algn="ct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Components of PM</a:t>
            </a:r>
            <a:br>
              <a:rPr lang="en-IN" dirty="0" smtClean="0"/>
            </a:br>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pPr>
              <a:buFont typeface="Wingdings" pitchFamily="2" charset="2"/>
              <a:buChar char="ü"/>
            </a:pPr>
            <a:endParaRPr lang="en-IN" dirty="0" smtClean="0"/>
          </a:p>
          <a:p>
            <a:pPr>
              <a:buFont typeface="Wingdings" pitchFamily="2" charset="2"/>
              <a:buChar char="Ø"/>
            </a:pPr>
            <a:r>
              <a:rPr lang="en-IN" dirty="0" smtClean="0"/>
              <a:t>Phospholipids</a:t>
            </a:r>
          </a:p>
          <a:p>
            <a:pPr>
              <a:buFont typeface="Wingdings" pitchFamily="2" charset="2"/>
              <a:buChar char="ü"/>
            </a:pPr>
            <a:r>
              <a:rPr lang="en-IN" dirty="0" smtClean="0"/>
              <a:t>The </a:t>
            </a:r>
            <a:r>
              <a:rPr lang="en-IN" dirty="0" smtClean="0"/>
              <a:t>membrane is partially made up of molecules called phospholipids, which spontaneously arrange themselves into a double layer with </a:t>
            </a:r>
            <a:r>
              <a:rPr lang="en-IN" dirty="0" smtClean="0"/>
              <a:t>hydrophilic</a:t>
            </a:r>
            <a:r>
              <a:rPr lang="en-IN" dirty="0" smtClean="0"/>
              <a:t> (“water loving”) heads on the outside </a:t>
            </a:r>
            <a:r>
              <a:rPr lang="en-IN" dirty="0" smtClean="0"/>
              <a:t>and hydrophobic</a:t>
            </a:r>
            <a:r>
              <a:rPr lang="en-IN" dirty="0" smtClean="0"/>
              <a:t> (“water hating”) tails on the inside. </a:t>
            </a:r>
            <a:endParaRPr lang="en-IN" dirty="0" smtClean="0"/>
          </a:p>
          <a:p>
            <a:pPr>
              <a:buFont typeface="Wingdings" pitchFamily="2" charset="2"/>
              <a:buChar char="ü"/>
            </a:pPr>
            <a:r>
              <a:rPr lang="en-IN" dirty="0" smtClean="0"/>
              <a:t>These </a:t>
            </a:r>
            <a:r>
              <a:rPr lang="en-IN" dirty="0" smtClean="0"/>
              <a:t>interactions with water are what allow plasma membranes to form.</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pPr>
              <a:buFont typeface="Wingdings" pitchFamily="2" charset="2"/>
              <a:buChar char="Ø"/>
            </a:pPr>
            <a:r>
              <a:rPr lang="en-IN" dirty="0" smtClean="0"/>
              <a:t>Proteins</a:t>
            </a:r>
            <a:br>
              <a:rPr lang="en-IN" dirty="0" smtClean="0"/>
            </a:br>
            <a:endParaRPr lang="en-IN" dirty="0"/>
          </a:p>
        </p:txBody>
      </p:sp>
      <p:sp>
        <p:nvSpPr>
          <p:cNvPr id="3" name="Content Placeholder 2"/>
          <p:cNvSpPr>
            <a:spLocks noGrp="1"/>
          </p:cNvSpPr>
          <p:nvPr>
            <p:ph idx="1"/>
          </p:nvPr>
        </p:nvSpPr>
        <p:spPr/>
        <p:txBody>
          <a:bodyPr>
            <a:normAutofit/>
          </a:bodyPr>
          <a:lstStyle/>
          <a:p>
            <a:pPr>
              <a:buFont typeface="Wingdings" pitchFamily="2" charset="2"/>
              <a:buChar char="ü"/>
            </a:pPr>
            <a:r>
              <a:rPr lang="en-IN" dirty="0" smtClean="0"/>
              <a:t>Proteins </a:t>
            </a:r>
            <a:r>
              <a:rPr lang="en-IN" dirty="0" smtClean="0"/>
              <a:t>are wedged between the lipids that make up the membrane, and these transmembrane proteins allow molecules that couldn’t enter the cell otherwise to pass through by forming channels, pores or gates. </a:t>
            </a:r>
            <a:endParaRPr lang="en-IN" dirty="0" smtClean="0"/>
          </a:p>
          <a:p>
            <a:pPr>
              <a:buFont typeface="Wingdings" pitchFamily="2" charset="2"/>
              <a:buChar char="ü"/>
            </a:pPr>
            <a:r>
              <a:rPr lang="en-IN" dirty="0" smtClean="0"/>
              <a:t>In </a:t>
            </a:r>
            <a:r>
              <a:rPr lang="en-IN" dirty="0" smtClean="0"/>
              <a:t>this way, the cell controls the flow of these molecules as they enter and exit</a:t>
            </a:r>
            <a:r>
              <a:rPr lang="en-IN" dirty="0" smtClean="0"/>
              <a:t>.</a:t>
            </a:r>
          </a:p>
          <a:p>
            <a:pPr>
              <a:buFont typeface="Wingdings" pitchFamily="2" charset="2"/>
              <a:buChar char="ü"/>
            </a:pPr>
            <a:r>
              <a:rPr lang="en-IN" dirty="0" smtClean="0"/>
              <a:t> </a:t>
            </a:r>
            <a:r>
              <a:rPr lang="en-IN" dirty="0" smtClean="0"/>
              <a:t>Proteins in the cell membrane play a role in many other functions, such </a:t>
            </a:r>
            <a:r>
              <a:rPr lang="en-IN" dirty="0" smtClean="0"/>
              <a:t>as cell signalling</a:t>
            </a:r>
            <a:r>
              <a:rPr lang="en-IN" dirty="0" smtClean="0"/>
              <a:t> </a:t>
            </a:r>
            <a:r>
              <a:rPr lang="en-IN" dirty="0" smtClean="0"/>
              <a:t>, </a:t>
            </a:r>
            <a:r>
              <a:rPr lang="en-IN" dirty="0" smtClean="0"/>
              <a:t>cell recognition, and enzyme activity.</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TotalTime>
  <Words>461</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Plasma membrane (PM); semi barrier</vt:lpstr>
      <vt:lpstr>Plasma Membrane Definition </vt:lpstr>
      <vt:lpstr>Functions of the Plasma Membrane </vt:lpstr>
      <vt:lpstr>Selective Permeability </vt:lpstr>
      <vt:lpstr>Endocytosis and Exocytosis </vt:lpstr>
      <vt:lpstr>Cell Signaling </vt:lpstr>
      <vt:lpstr>Plasma Membrane Structure</vt:lpstr>
      <vt:lpstr>             Components of PM  </vt:lpstr>
      <vt:lpstr>Proteins </vt:lpstr>
      <vt:lpstr>Carbohydrates </vt:lpstr>
      <vt:lpstr>Fluid Mosaic Model </vt:lpstr>
      <vt:lpstr>Term related to PM</vt:lpstr>
      <vt:lpstr>Question</vt:lpstr>
      <vt:lpstr>Thank 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Plasma membrane (PM); semi barrier</dc:title>
  <dc:creator>User</dc:creator>
  <cp:lastModifiedBy>User</cp:lastModifiedBy>
  <cp:revision>6</cp:revision>
  <dcterms:created xsi:type="dcterms:W3CDTF">2006-08-16T00:00:00Z</dcterms:created>
  <dcterms:modified xsi:type="dcterms:W3CDTF">2020-07-08T04:59:14Z</dcterms:modified>
</cp:coreProperties>
</file>